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Garet ExtraBold" charset="1" panose="00000000000000000000"/>
      <p:regular r:id="rId29"/>
    </p:embeddedFont>
    <p:embeddedFont>
      <p:font typeface="Roboto" charset="1" panose="02000000000000000000"/>
      <p:regular r:id="rId30"/>
    </p:embeddedFont>
    <p:embeddedFont>
      <p:font typeface="Public Sans Bold" charset="1" panose="00000000000000000000"/>
      <p:regular r:id="rId31"/>
    </p:embeddedFont>
    <p:embeddedFont>
      <p:font typeface="Public Sans" charset="1" panose="00000000000000000000"/>
      <p:regular r:id="rId32"/>
    </p:embeddedFont>
    <p:embeddedFont>
      <p:font typeface="Canva Sans" charset="1" panose="020B0503030501040103"/>
      <p:regular r:id="rId33"/>
    </p:embeddedFont>
    <p:embeddedFont>
      <p:font typeface="Canva Sans Bold" charset="1" panose="020B0803030501040103"/>
      <p:regular r:id="rId34"/>
    </p:embeddedFont>
    <p:embeddedFont>
      <p:font typeface="Amsterdam Two" charset="1" panose="02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https://www.bugbountytraining.com/fastfoodhackings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2506" y="5452156"/>
            <a:ext cx="1037801" cy="10378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53897" y="5413952"/>
            <a:ext cx="1037801" cy="103780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1406" y="3585879"/>
            <a:ext cx="6139735" cy="186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59"/>
              </a:lnSpc>
            </a:pPr>
            <a:r>
              <a:rPr lang="en-US" sz="10899" spc="-621">
                <a:solidFill>
                  <a:srgbClr val="FF313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WEBSITE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06278" y="3569369"/>
            <a:ext cx="10681722" cy="188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99"/>
              </a:lnSpc>
            </a:pPr>
            <a:r>
              <a:rPr lang="en-US" sz="10999" spc="-186">
                <a:solidFill>
                  <a:srgbClr val="FF313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PENETRATION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96353" y="5894857"/>
            <a:ext cx="10095295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CC906B"/>
                </a:solidFill>
                <a:latin typeface="Roboto"/>
                <a:ea typeface="Roboto"/>
                <a:cs typeface="Roboto"/>
                <a:sym typeface="Roboto"/>
              </a:rPr>
              <a:t>Unveiling Vulnerabilities in Zseano’s Playground(</a:t>
            </a:r>
            <a:r>
              <a:rPr lang="en-US" sz="3199" u="sng">
                <a:solidFill>
                  <a:srgbClr val="CC906B"/>
                </a:solidFill>
                <a:latin typeface="Roboto"/>
                <a:ea typeface="Roboto"/>
                <a:cs typeface="Roboto"/>
                <a:sym typeface="Roboto"/>
                <a:hlinkClick r:id="rId3" tooltip="https://www.bugbountytraining.com/fastfoodhackings/"/>
              </a:rPr>
              <a:t>Link</a:t>
            </a:r>
            <a:r>
              <a:rPr lang="en-US" sz="3199">
                <a:solidFill>
                  <a:srgbClr val="CC906B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0879" y="4237521"/>
            <a:ext cx="13559427" cy="2409976"/>
          </a:xfrm>
          <a:custGeom>
            <a:avLst/>
            <a:gdLst/>
            <a:ahLst/>
            <a:cxnLst/>
            <a:rect r="r" b="b" t="t" l="l"/>
            <a:pathLst>
              <a:path h="2409976" w="13559427">
                <a:moveTo>
                  <a:pt x="0" y="0"/>
                </a:moveTo>
                <a:lnTo>
                  <a:pt x="13559427" y="0"/>
                </a:lnTo>
                <a:lnTo>
                  <a:pt x="13559427" y="2409977"/>
                </a:lnTo>
                <a:lnTo>
                  <a:pt x="0" y="240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1173804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3. Credential Leak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6803" y="2339685"/>
            <a:ext cx="15587579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When I click on menu we can find this path in our burp : /fastfoodhackings/api/loader.php?f=/reviews.php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242550" y="6712354"/>
            <a:ext cx="2166938" cy="191452"/>
            <a:chOff x="0" y="0"/>
            <a:chExt cx="2889250" cy="2552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7620"/>
              <a:ext cx="2788920" cy="223520"/>
            </a:xfrm>
            <a:custGeom>
              <a:avLst/>
              <a:gdLst/>
              <a:ahLst/>
              <a:cxnLst/>
              <a:rect r="r" b="b" t="t" l="l"/>
              <a:pathLst>
                <a:path h="223520" w="2788920">
                  <a:moveTo>
                    <a:pt x="223520" y="72390"/>
                  </a:moveTo>
                  <a:cubicBezTo>
                    <a:pt x="2641600" y="44450"/>
                    <a:pt x="2703830" y="38100"/>
                    <a:pt x="2743200" y="50800"/>
                  </a:cubicBezTo>
                  <a:cubicBezTo>
                    <a:pt x="2760980" y="57150"/>
                    <a:pt x="2769870" y="64770"/>
                    <a:pt x="2777490" y="74930"/>
                  </a:cubicBezTo>
                  <a:cubicBezTo>
                    <a:pt x="2785110" y="85090"/>
                    <a:pt x="2788920" y="101600"/>
                    <a:pt x="2787650" y="114300"/>
                  </a:cubicBezTo>
                  <a:cubicBezTo>
                    <a:pt x="2786380" y="127000"/>
                    <a:pt x="2778760" y="142240"/>
                    <a:pt x="2768600" y="151130"/>
                  </a:cubicBezTo>
                  <a:cubicBezTo>
                    <a:pt x="2758440" y="160020"/>
                    <a:pt x="2753360" y="161290"/>
                    <a:pt x="2729230" y="166370"/>
                  </a:cubicBezTo>
                  <a:cubicBezTo>
                    <a:pt x="2537460" y="201930"/>
                    <a:pt x="271780" y="223520"/>
                    <a:pt x="59690" y="172720"/>
                  </a:cubicBezTo>
                  <a:cubicBezTo>
                    <a:pt x="29210" y="165100"/>
                    <a:pt x="20320" y="158750"/>
                    <a:pt x="10160" y="147320"/>
                  </a:cubicBezTo>
                  <a:cubicBezTo>
                    <a:pt x="2540" y="137160"/>
                    <a:pt x="0" y="123190"/>
                    <a:pt x="0" y="110490"/>
                  </a:cubicBezTo>
                  <a:cubicBezTo>
                    <a:pt x="0" y="99060"/>
                    <a:pt x="6350" y="83820"/>
                    <a:pt x="13970" y="74930"/>
                  </a:cubicBezTo>
                  <a:cubicBezTo>
                    <a:pt x="21590" y="66040"/>
                    <a:pt x="35560" y="57150"/>
                    <a:pt x="46990" y="54610"/>
                  </a:cubicBezTo>
                  <a:cubicBezTo>
                    <a:pt x="58420" y="52070"/>
                    <a:pt x="73660" y="52070"/>
                    <a:pt x="85090" y="58420"/>
                  </a:cubicBezTo>
                  <a:cubicBezTo>
                    <a:pt x="99060" y="66040"/>
                    <a:pt x="115570" y="88900"/>
                    <a:pt x="119380" y="104140"/>
                  </a:cubicBezTo>
                  <a:cubicBezTo>
                    <a:pt x="121920" y="116840"/>
                    <a:pt x="118110" y="130810"/>
                    <a:pt x="113030" y="140970"/>
                  </a:cubicBezTo>
                  <a:cubicBezTo>
                    <a:pt x="107950" y="151130"/>
                    <a:pt x="96520" y="162560"/>
                    <a:pt x="85090" y="167640"/>
                  </a:cubicBezTo>
                  <a:cubicBezTo>
                    <a:pt x="73660" y="172720"/>
                    <a:pt x="58420" y="173990"/>
                    <a:pt x="46990" y="171450"/>
                  </a:cubicBezTo>
                  <a:cubicBezTo>
                    <a:pt x="35560" y="168910"/>
                    <a:pt x="21590" y="161290"/>
                    <a:pt x="13970" y="152400"/>
                  </a:cubicBezTo>
                  <a:cubicBezTo>
                    <a:pt x="6350" y="143510"/>
                    <a:pt x="1270" y="129540"/>
                    <a:pt x="0" y="116840"/>
                  </a:cubicBezTo>
                  <a:cubicBezTo>
                    <a:pt x="0" y="105410"/>
                    <a:pt x="2540" y="90170"/>
                    <a:pt x="10160" y="80010"/>
                  </a:cubicBezTo>
                  <a:cubicBezTo>
                    <a:pt x="20320" y="67310"/>
                    <a:pt x="29210" y="60960"/>
                    <a:pt x="59690" y="53340"/>
                  </a:cubicBezTo>
                  <a:cubicBezTo>
                    <a:pt x="271780" y="0"/>
                    <a:pt x="2540000" y="16510"/>
                    <a:pt x="2729230" y="49530"/>
                  </a:cubicBezTo>
                  <a:cubicBezTo>
                    <a:pt x="2752090" y="53340"/>
                    <a:pt x="2757170" y="54610"/>
                    <a:pt x="2767330" y="63500"/>
                  </a:cubicBezTo>
                  <a:cubicBezTo>
                    <a:pt x="2777490" y="72390"/>
                    <a:pt x="2785110" y="88900"/>
                    <a:pt x="2787650" y="100330"/>
                  </a:cubicBezTo>
                  <a:cubicBezTo>
                    <a:pt x="2788920" y="110490"/>
                    <a:pt x="2787650" y="119380"/>
                    <a:pt x="2783840" y="128270"/>
                  </a:cubicBezTo>
                  <a:cubicBezTo>
                    <a:pt x="2778760" y="139700"/>
                    <a:pt x="2766060" y="153670"/>
                    <a:pt x="2755900" y="160020"/>
                  </a:cubicBezTo>
                  <a:cubicBezTo>
                    <a:pt x="2747010" y="165100"/>
                    <a:pt x="2745740" y="165100"/>
                    <a:pt x="2729230" y="166370"/>
                  </a:cubicBezTo>
                  <a:cubicBezTo>
                    <a:pt x="2607310" y="180340"/>
                    <a:pt x="1591310" y="165100"/>
                    <a:pt x="1134110" y="172720"/>
                  </a:cubicBezTo>
                  <a:cubicBezTo>
                    <a:pt x="789940" y="177800"/>
                    <a:pt x="334010" y="214630"/>
                    <a:pt x="227330" y="196850"/>
                  </a:cubicBezTo>
                  <a:cubicBezTo>
                    <a:pt x="203200" y="193040"/>
                    <a:pt x="195580" y="190500"/>
                    <a:pt x="185420" y="181610"/>
                  </a:cubicBezTo>
                  <a:cubicBezTo>
                    <a:pt x="175260" y="172720"/>
                    <a:pt x="166370" y="157480"/>
                    <a:pt x="163830" y="143510"/>
                  </a:cubicBezTo>
                  <a:cubicBezTo>
                    <a:pt x="161290" y="129540"/>
                    <a:pt x="163830" y="111760"/>
                    <a:pt x="172720" y="100330"/>
                  </a:cubicBezTo>
                  <a:cubicBezTo>
                    <a:pt x="182880" y="87630"/>
                    <a:pt x="223520" y="72390"/>
                    <a:pt x="223520" y="723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2166803" y="7160982"/>
            <a:ext cx="15587579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We’ve already seen api/loader.php path , but </a:t>
            </a:r>
            <a:r>
              <a:rPr lang="en-US" b="true" sz="4499">
                <a:solidFill>
                  <a:srgbClr val="FF31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</a:t>
            </a:r>
            <a:r>
              <a:rPr lang="en-US" b="true" sz="44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parameter is a new one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9951" y="2003492"/>
            <a:ext cx="11018922" cy="3140008"/>
          </a:xfrm>
          <a:custGeom>
            <a:avLst/>
            <a:gdLst/>
            <a:ahLst/>
            <a:cxnLst/>
            <a:rect r="r" b="b" t="t" l="l"/>
            <a:pathLst>
              <a:path h="3140008" w="11018922">
                <a:moveTo>
                  <a:pt x="0" y="0"/>
                </a:moveTo>
                <a:lnTo>
                  <a:pt x="11018922" y="0"/>
                </a:lnTo>
                <a:lnTo>
                  <a:pt x="11018922" y="3140008"/>
                </a:lnTo>
                <a:lnTo>
                  <a:pt x="0" y="3140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77989" y="7105654"/>
            <a:ext cx="11590885" cy="1448861"/>
          </a:xfrm>
          <a:custGeom>
            <a:avLst/>
            <a:gdLst/>
            <a:ahLst/>
            <a:cxnLst/>
            <a:rect r="r" b="b" t="t" l="l"/>
            <a:pathLst>
              <a:path h="1448861" w="11590885">
                <a:moveTo>
                  <a:pt x="0" y="0"/>
                </a:moveTo>
                <a:lnTo>
                  <a:pt x="11590884" y="0"/>
                </a:lnTo>
                <a:lnTo>
                  <a:pt x="11590884" y="1448860"/>
                </a:lnTo>
                <a:lnTo>
                  <a:pt x="0" y="1448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5861424" cy="63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04" indent="-399402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After searching for a while, we found the </a:t>
            </a:r>
            <a:r>
              <a:rPr lang="en-US" sz="369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f</a:t>
            </a:r>
            <a:r>
              <a:rPr lang="en-US" sz="36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parameter in script.min.js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3288" y="5656118"/>
            <a:ext cx="15861424" cy="1296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04" indent="-399402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sending f=/generate-credentials as a parameter here, the response is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3288" y="8478314"/>
            <a:ext cx="15861424" cy="63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04" indent="-399402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Thus it is leading to a credential leak to an unauthorised user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10172" y="6192354"/>
            <a:ext cx="11067655" cy="894875"/>
          </a:xfrm>
          <a:custGeom>
            <a:avLst/>
            <a:gdLst/>
            <a:ahLst/>
            <a:cxnLst/>
            <a:rect r="r" b="b" t="t" l="l"/>
            <a:pathLst>
              <a:path h="894875" w="11067655">
                <a:moveTo>
                  <a:pt x="0" y="0"/>
                </a:moveTo>
                <a:lnTo>
                  <a:pt x="11067656" y="0"/>
                </a:lnTo>
                <a:lnTo>
                  <a:pt x="11067656" y="894874"/>
                </a:lnTo>
                <a:lnTo>
                  <a:pt x="0" y="894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56" r="0" b="-162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1173804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4. Information Leak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6803" y="2339685"/>
            <a:ext cx="15587579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While searching for f parameter, we found something else which is interesting - </a:t>
            </a:r>
            <a:r>
              <a:rPr lang="en-US" sz="449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adToken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33527" y="4320888"/>
            <a:ext cx="886933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var adToken = "c0f22cf8-96ea-4fbb-8805-ee4246095031";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6803" y="5152738"/>
            <a:ext cx="15587579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Try </a:t>
            </a:r>
            <a:r>
              <a:rPr lang="en-US" sz="4499">
                <a:solidFill>
                  <a:srgbClr val="FF9A00"/>
                </a:solidFill>
                <a:latin typeface="Public Sans"/>
                <a:ea typeface="Public Sans"/>
                <a:cs typeface="Public Sans"/>
                <a:sym typeface="Public Sans"/>
              </a:rPr>
              <a:t>f=/admin 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and found this in the response: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66803" y="7277728"/>
            <a:ext cx="15587579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Now add adToken parameter with the above value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77273" y="8249282"/>
            <a:ext cx="1749158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/fastfoodhackings/api/admin.php?adToken=c0f22cf8-96ea-4fbb-8805-ee4246095031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0290" y="2758842"/>
            <a:ext cx="13350440" cy="722044"/>
          </a:xfrm>
          <a:custGeom>
            <a:avLst/>
            <a:gdLst/>
            <a:ahLst/>
            <a:cxnLst/>
            <a:rect r="r" b="b" t="t" l="l"/>
            <a:pathLst>
              <a:path h="722044" w="13350440">
                <a:moveTo>
                  <a:pt x="0" y="0"/>
                </a:moveTo>
                <a:lnTo>
                  <a:pt x="13350441" y="0"/>
                </a:lnTo>
                <a:lnTo>
                  <a:pt x="13350441" y="722044"/>
                </a:lnTo>
                <a:lnTo>
                  <a:pt x="0" y="722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2274" y="3809657"/>
            <a:ext cx="6474943" cy="4359881"/>
          </a:xfrm>
          <a:custGeom>
            <a:avLst/>
            <a:gdLst/>
            <a:ahLst/>
            <a:cxnLst/>
            <a:rect r="r" b="b" t="t" l="l"/>
            <a:pathLst>
              <a:path h="4359881" w="6474943">
                <a:moveTo>
                  <a:pt x="0" y="0"/>
                </a:moveTo>
                <a:lnTo>
                  <a:pt x="6474943" y="0"/>
                </a:lnTo>
                <a:lnTo>
                  <a:pt x="6474943" y="4359882"/>
                </a:lnTo>
                <a:lnTo>
                  <a:pt x="0" y="4359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4338" y="8684262"/>
            <a:ext cx="13708378" cy="1148077"/>
          </a:xfrm>
          <a:custGeom>
            <a:avLst/>
            <a:gdLst/>
            <a:ahLst/>
            <a:cxnLst/>
            <a:rect r="r" b="b" t="t" l="l"/>
            <a:pathLst>
              <a:path h="1148077" w="13708378">
                <a:moveTo>
                  <a:pt x="0" y="0"/>
                </a:moveTo>
                <a:lnTo>
                  <a:pt x="13708378" y="0"/>
                </a:lnTo>
                <a:lnTo>
                  <a:pt x="13708378" y="1148076"/>
                </a:lnTo>
                <a:lnTo>
                  <a:pt x="0" y="1148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4904" y="718705"/>
            <a:ext cx="170581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5. Hidden Beta Access(Cookie Manipulation)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721" y="1863428"/>
            <a:ext cx="15587579" cy="62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14" indent="-38860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 the body of page source we can find “</a:t>
            </a:r>
            <a:r>
              <a:rPr lang="en-US" sz="359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beta-false</a:t>
            </a:r>
            <a:r>
              <a:rPr lang="en-US" sz="3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721" y="3733457"/>
            <a:ext cx="7586579" cy="126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14" indent="-38860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There’s a chance that beta can cookie. So lets try creating 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1721" y="5251746"/>
            <a:ext cx="7793790" cy="126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14" indent="-38860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Assign </a:t>
            </a:r>
            <a:r>
              <a:rPr lang="en-US" sz="3599">
                <a:solidFill>
                  <a:srgbClr val="2A9241"/>
                </a:solidFill>
                <a:latin typeface="Public Sans"/>
                <a:ea typeface="Public Sans"/>
                <a:cs typeface="Public Sans"/>
                <a:sym typeface="Public Sans"/>
              </a:rPr>
              <a:t>true</a:t>
            </a:r>
            <a:r>
              <a:rPr lang="en-US" sz="3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value to the beta cookie we created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1721" y="6770034"/>
            <a:ext cx="7793790" cy="126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14" indent="-38860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Now we’ve got access to beta version 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5568616" y="8031147"/>
            <a:ext cx="7649139" cy="1098448"/>
          </a:xfrm>
          <a:prstGeom prst="line">
            <a:avLst/>
          </a:prstGeom>
          <a:ln cap="flat" w="38100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1151" y="3368021"/>
            <a:ext cx="10188375" cy="6503530"/>
          </a:xfrm>
          <a:custGeom>
            <a:avLst/>
            <a:gdLst/>
            <a:ahLst/>
            <a:cxnLst/>
            <a:rect r="r" b="b" t="t" l="l"/>
            <a:pathLst>
              <a:path h="6503530" w="10188375">
                <a:moveTo>
                  <a:pt x="0" y="0"/>
                </a:moveTo>
                <a:lnTo>
                  <a:pt x="10188375" y="0"/>
                </a:lnTo>
                <a:lnTo>
                  <a:pt x="10188375" y="6503530"/>
                </a:lnTo>
                <a:lnTo>
                  <a:pt x="0" y="650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9966727" y="4509765"/>
            <a:ext cx="4681531" cy="1254412"/>
          </a:xfrm>
          <a:prstGeom prst="line">
            <a:avLst/>
          </a:prstGeom>
          <a:ln cap="flat" w="38100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14558628" y="3753372"/>
            <a:ext cx="3195754" cy="1113790"/>
            <a:chOff x="0" y="0"/>
            <a:chExt cx="841680" cy="2933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1680" cy="293344"/>
            </a:xfrm>
            <a:custGeom>
              <a:avLst/>
              <a:gdLst/>
              <a:ahLst/>
              <a:cxnLst/>
              <a:rect r="r" b="b" t="t" l="l"/>
              <a:pathLst>
                <a:path h="293344" w="841680">
                  <a:moveTo>
                    <a:pt x="0" y="0"/>
                  </a:moveTo>
                  <a:lnTo>
                    <a:pt x="841680" y="0"/>
                  </a:lnTo>
                  <a:lnTo>
                    <a:pt x="841680" y="293344"/>
                  </a:lnTo>
                  <a:lnTo>
                    <a:pt x="0" y="293344"/>
                  </a:lnTo>
                  <a:close/>
                </a:path>
              </a:pathLst>
            </a:custGeom>
            <a:solidFill>
              <a:srgbClr val="E7191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41680" cy="35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009650"/>
            <a:ext cx="1623060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6. Open URL Redirect &amp; DOM-based XSS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6803" y="2339685"/>
            <a:ext cx="15587579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Let’s see what’s there in </a:t>
            </a:r>
            <a:r>
              <a:rPr lang="en-US" sz="4499">
                <a:solidFill>
                  <a:srgbClr val="3588CB"/>
                </a:solidFill>
                <a:latin typeface="Public Sans"/>
                <a:ea typeface="Public Sans"/>
                <a:cs typeface="Public Sans"/>
                <a:sym typeface="Public Sans"/>
              </a:rPr>
              <a:t>custom-script.js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16025" y="3686697"/>
            <a:ext cx="377130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Redirecting  to “redir”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1827"/>
            <a:ext cx="16612161" cy="2343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For accessing “</a:t>
            </a:r>
            <a:r>
              <a:rPr lang="en-US" sz="44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redir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” we have to enter into the first else loop and then into if loop. So we have to send parameters </a:t>
            </a:r>
            <a:r>
              <a:rPr lang="en-US" sz="4499">
                <a:solidFill>
                  <a:srgbClr val="222A9B"/>
                </a:solidFill>
                <a:latin typeface="Public Sans"/>
                <a:ea typeface="Public Sans"/>
                <a:cs typeface="Public Sans"/>
                <a:sym typeface="Public Sans"/>
              </a:rPr>
              <a:t>from=(anything but NULL)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&amp; </a:t>
            </a:r>
            <a:r>
              <a:rPr lang="en-US" sz="4499">
                <a:solidFill>
                  <a:srgbClr val="222A9B"/>
                </a:solidFill>
                <a:latin typeface="Public Sans"/>
                <a:ea typeface="Public Sans"/>
                <a:cs typeface="Public Sans"/>
                <a:sym typeface="Public Sans"/>
              </a:rPr>
              <a:t>type=1 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850843"/>
            <a:ext cx="16230600" cy="2421372"/>
            <a:chOff x="0" y="0"/>
            <a:chExt cx="21640800" cy="322849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133737" y="1186966"/>
              <a:ext cx="19507063" cy="2041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https://www.bugbountytraining.com/fastfoodhackings/index.php?</a:t>
              </a:r>
              <a:r>
                <a:rPr lang="en-US" sz="4499">
                  <a:solidFill>
                    <a:srgbClr val="E7191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from=1&amp;type=1#redir=//youtube.com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12471797" cy="987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71519" indent="-485760" lvl="1">
                <a:lnSpc>
                  <a:spcPts val="6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4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Payload for </a:t>
              </a:r>
              <a:r>
                <a:rPr lang="en-US" sz="4499">
                  <a:solidFill>
                    <a:srgbClr val="CC906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Open Redirect URL</a:t>
              </a:r>
              <a:r>
                <a:rPr lang="en-US" sz="44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918076"/>
            <a:ext cx="16230600" cy="2421372"/>
            <a:chOff x="0" y="0"/>
            <a:chExt cx="21640800" cy="322849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133737" y="1186966"/>
              <a:ext cx="19507063" cy="2041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https://www.bugbountytraining.com/fastfoodhackings/index.php?</a:t>
              </a:r>
              <a:r>
                <a:rPr lang="en-US" sz="4499">
                  <a:solidFill>
                    <a:srgbClr val="E7191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from=1&amp;type=1#redir=javascript:alert(0)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7261721" cy="987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71519" indent="-485760" lvl="1">
                <a:lnSpc>
                  <a:spcPts val="6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4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Payload for </a:t>
              </a:r>
              <a:r>
                <a:rPr lang="en-US" sz="4499">
                  <a:solidFill>
                    <a:srgbClr val="CC906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XSS</a:t>
              </a:r>
              <a:r>
                <a:rPr lang="en-US" sz="44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3170" y="4228871"/>
            <a:ext cx="10945273" cy="1291195"/>
          </a:xfrm>
          <a:custGeom>
            <a:avLst/>
            <a:gdLst/>
            <a:ahLst/>
            <a:cxnLst/>
            <a:rect r="r" b="b" t="t" l="l"/>
            <a:pathLst>
              <a:path h="1291195" w="10945273">
                <a:moveTo>
                  <a:pt x="0" y="0"/>
                </a:moveTo>
                <a:lnTo>
                  <a:pt x="10945272" y="0"/>
                </a:lnTo>
                <a:lnTo>
                  <a:pt x="10945272" y="1291195"/>
                </a:lnTo>
                <a:lnTo>
                  <a:pt x="0" y="1291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516" r="0" b="-704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1623060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7. Another Open URL Redirect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6803" y="2339685"/>
            <a:ext cx="15587579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Let’s see what’s there in </a:t>
            </a:r>
            <a:r>
              <a:rPr lang="en-US" sz="4499">
                <a:solidFill>
                  <a:srgbClr val="3588CB"/>
                </a:solidFill>
                <a:latin typeface="Public Sans"/>
                <a:ea typeface="Public Sans"/>
                <a:cs typeface="Public Sans"/>
                <a:sym typeface="Public Sans"/>
              </a:rPr>
              <a:t>robots.txt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93170" y="3343681"/>
            <a:ext cx="135661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https://www.bugbountytraining.com/fastfoodhackings/robots.txt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6803" y="5920116"/>
            <a:ext cx="15587579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We’ve already seen </a:t>
            </a:r>
            <a:r>
              <a:rPr lang="en-US" sz="4499">
                <a:solidFill>
                  <a:srgbClr val="3588CB"/>
                </a:solidFill>
                <a:latin typeface="Public Sans"/>
                <a:ea typeface="Public Sans"/>
                <a:cs typeface="Public Sans"/>
                <a:sym typeface="Public Sans"/>
              </a:rPr>
              <a:t>/admin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before. Now let’s try </a:t>
            </a:r>
            <a:r>
              <a:rPr lang="en-US" sz="4499">
                <a:solidFill>
                  <a:srgbClr val="3588CB"/>
                </a:solidFill>
                <a:latin typeface="Public Sans"/>
                <a:ea typeface="Public Sans"/>
                <a:cs typeface="Public Sans"/>
                <a:sym typeface="Public Sans"/>
              </a:rPr>
              <a:t>/go.php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0224" y="7710820"/>
            <a:ext cx="140240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u="sng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https://www.bugbountytraining.com/fastfoodhackings/go.php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0224" y="8529335"/>
            <a:ext cx="79075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u="sng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Invalid return url supplied!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1116" y="5216845"/>
            <a:ext cx="15287328" cy="3016400"/>
          </a:xfrm>
          <a:custGeom>
            <a:avLst/>
            <a:gdLst/>
            <a:ahLst/>
            <a:cxnLst/>
            <a:rect r="r" b="b" t="t" l="l"/>
            <a:pathLst>
              <a:path h="3016400" w="15287328">
                <a:moveTo>
                  <a:pt x="0" y="0"/>
                </a:moveTo>
                <a:lnTo>
                  <a:pt x="15287329" y="0"/>
                </a:lnTo>
                <a:lnTo>
                  <a:pt x="15287329" y="3016400"/>
                </a:lnTo>
                <a:lnTo>
                  <a:pt x="0" y="301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167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6612161" cy="2343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Based on the previous response we can say that there is a </a:t>
            </a:r>
            <a:r>
              <a:rPr lang="en-US" sz="44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return URL</a:t>
            </a:r>
            <a:r>
              <a:rPr lang="en-US" sz="4499">
                <a:solidFill>
                  <a:srgbClr val="3588C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parameter and from the name of it, lets assume it might be vulnerable to </a:t>
            </a:r>
            <a:r>
              <a:rPr lang="en-US" sz="44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Open URL Redirect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37775" y="3626805"/>
            <a:ext cx="1339401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https://www.bugbountytraining.com/fastfoodhackings/go.php?</a:t>
            </a:r>
            <a:r>
              <a:rPr lang="en-US" sz="3399">
                <a:solidFill>
                  <a:srgbClr val="E7191F"/>
                </a:solidFill>
                <a:latin typeface="Canva Sans"/>
                <a:ea typeface="Canva Sans"/>
                <a:cs typeface="Canva Sans"/>
                <a:sym typeface="Canva Sans"/>
              </a:rPr>
              <a:t>returnUrl=//youtube.com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2717" y="8557095"/>
            <a:ext cx="16612161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#type=0 is being appended after the URL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3962" y="2621436"/>
            <a:ext cx="6975338" cy="3688598"/>
          </a:xfrm>
          <a:custGeom>
            <a:avLst/>
            <a:gdLst/>
            <a:ahLst/>
            <a:cxnLst/>
            <a:rect r="r" b="b" t="t" l="l"/>
            <a:pathLst>
              <a:path h="3688598" w="6975338">
                <a:moveTo>
                  <a:pt x="0" y="0"/>
                </a:moveTo>
                <a:lnTo>
                  <a:pt x="6975338" y="0"/>
                </a:lnTo>
                <a:lnTo>
                  <a:pt x="6975338" y="3688598"/>
                </a:lnTo>
                <a:lnTo>
                  <a:pt x="0" y="3688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749" b="-61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3962" y="6897293"/>
            <a:ext cx="7661047" cy="2546891"/>
          </a:xfrm>
          <a:custGeom>
            <a:avLst/>
            <a:gdLst/>
            <a:ahLst/>
            <a:cxnLst/>
            <a:rect r="r" b="b" t="t" l="l"/>
            <a:pathLst>
              <a:path h="2546891" w="7661047">
                <a:moveTo>
                  <a:pt x="0" y="0"/>
                </a:moveTo>
                <a:lnTo>
                  <a:pt x="7661047" y="0"/>
                </a:lnTo>
                <a:lnTo>
                  <a:pt x="7661047" y="2546890"/>
                </a:lnTo>
                <a:lnTo>
                  <a:pt x="0" y="2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52450"/>
            <a:ext cx="1623060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8. XSS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66803" y="1838039"/>
            <a:ext cx="15587579" cy="6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25" indent="-37781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We’ve seen type=0 is being appended after the redirection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166803" y="2873092"/>
            <a:ext cx="6977197" cy="2743202"/>
            <a:chOff x="0" y="0"/>
            <a:chExt cx="9302929" cy="365760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9302929" cy="1608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55625" indent="-377812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What if we change </a:t>
              </a:r>
              <a:r>
                <a:rPr lang="en-US" sz="3499">
                  <a:solidFill>
                    <a:srgbClr val="E7191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type=1</a:t>
              </a:r>
              <a:r>
                <a:rPr lang="en-US" sz="34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and pass it as a parameter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43114" y="1932521"/>
              <a:ext cx="8042049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https://www.bugbountytraining.com/fastfoodhackings/go.php?</a:t>
              </a:r>
              <a:r>
                <a:rPr lang="en-US" sz="2500">
                  <a:solidFill>
                    <a:srgbClr val="E7191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returnUrl=//youtube.com&amp;type=1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66803" y="5968720"/>
            <a:ext cx="6977197" cy="6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25" indent="-37781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Luckily a script tag appeared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6803" y="6899146"/>
            <a:ext cx="6977197" cy="6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25" indent="-37781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Inject a XSS payload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6803" y="7829424"/>
            <a:ext cx="6977197" cy="6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25" indent="-37781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It worked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8588" y="5579885"/>
            <a:ext cx="13708378" cy="3678415"/>
          </a:xfrm>
          <a:custGeom>
            <a:avLst/>
            <a:gdLst/>
            <a:ahLst/>
            <a:cxnLst/>
            <a:rect r="r" b="b" t="t" l="l"/>
            <a:pathLst>
              <a:path h="3678415" w="13708378">
                <a:moveTo>
                  <a:pt x="0" y="0"/>
                </a:moveTo>
                <a:lnTo>
                  <a:pt x="13708378" y="0"/>
                </a:lnTo>
                <a:lnTo>
                  <a:pt x="13708378" y="3678415"/>
                </a:lnTo>
                <a:lnTo>
                  <a:pt x="0" y="367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89514" y="8045056"/>
            <a:ext cx="1081335" cy="1081335"/>
          </a:xfrm>
          <a:custGeom>
            <a:avLst/>
            <a:gdLst/>
            <a:ahLst/>
            <a:cxnLst/>
            <a:rect r="r" b="b" t="t" l="l"/>
            <a:pathLst>
              <a:path h="1081335" w="1081335">
                <a:moveTo>
                  <a:pt x="0" y="0"/>
                </a:moveTo>
                <a:lnTo>
                  <a:pt x="1081335" y="0"/>
                </a:lnTo>
                <a:lnTo>
                  <a:pt x="1081335" y="1081336"/>
                </a:lnTo>
                <a:lnTo>
                  <a:pt x="0" y="108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1623060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9. IDOR on order_id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28588" y="2404286"/>
            <a:ext cx="15587579" cy="6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25" indent="-37781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Click on </a:t>
            </a:r>
            <a:r>
              <a:rPr lang="en-US" sz="3499">
                <a:solidFill>
                  <a:srgbClr val="3588CB"/>
                </a:solidFill>
                <a:latin typeface="Public Sans"/>
                <a:ea typeface="Public Sans"/>
                <a:cs typeface="Public Sans"/>
                <a:sym typeface="Public Sans"/>
              </a:rPr>
              <a:t>BOOK NOW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28588" y="3284718"/>
            <a:ext cx="15587579" cy="6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25" indent="-37781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Enter details and click on </a:t>
            </a:r>
            <a:r>
              <a:rPr lang="en-US" sz="3499">
                <a:solidFill>
                  <a:srgbClr val="3588CB"/>
                </a:solidFill>
                <a:latin typeface="Public Sans"/>
                <a:ea typeface="Public Sans"/>
                <a:cs typeface="Public Sans"/>
                <a:sym typeface="Public Sans"/>
              </a:rPr>
              <a:t>RESERVE BOOKING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8588" y="4167371"/>
            <a:ext cx="15587579" cy="6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25" indent="-37781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We can see </a:t>
            </a:r>
            <a:r>
              <a:rPr lang="en-US" sz="34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order_id</a:t>
            </a: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=42069 is being sent</a:t>
            </a:r>
          </a:p>
        </p:txBody>
      </p:sp>
      <p:sp>
        <p:nvSpPr>
          <p:cNvPr name="AutoShape 8" id="8"/>
          <p:cNvSpPr/>
          <p:nvPr/>
        </p:nvSpPr>
        <p:spPr>
          <a:xfrm>
            <a:off x="6659606" y="6411147"/>
            <a:ext cx="6123579" cy="2156609"/>
          </a:xfrm>
          <a:prstGeom prst="line">
            <a:avLst/>
          </a:prstGeom>
          <a:ln cap="flat" w="38100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173804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7200"/>
              </a:lnSpc>
              <a:buAutoNum type="arabicPeriod" startAt="1"/>
            </a:pPr>
            <a:r>
              <a:rPr lang="en-US" b="true" sz="6000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Reflected XSS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66803" y="2651412"/>
            <a:ext cx="13114543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act parameter is vulnerable to reflected XSS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6803" y="4118265"/>
            <a:ext cx="13580500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act is sent as a parameter when submitting the login form by clicking Login button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66803" y="6375694"/>
            <a:ext cx="15705561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URL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67338" y="7393994"/>
            <a:ext cx="14543187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https://www.bugbountytraining.com/fastfoodhackings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/index.php?</a:t>
            </a:r>
            <a:r>
              <a:rPr lang="en-US" b="true" sz="4499">
                <a:solidFill>
                  <a:srgbClr val="FF31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act=login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5443" y="3821174"/>
            <a:ext cx="11095679" cy="5503246"/>
          </a:xfrm>
          <a:custGeom>
            <a:avLst/>
            <a:gdLst/>
            <a:ahLst/>
            <a:cxnLst/>
            <a:rect r="r" b="b" t="t" l="l"/>
            <a:pathLst>
              <a:path h="5503246" w="11095679">
                <a:moveTo>
                  <a:pt x="0" y="0"/>
                </a:moveTo>
                <a:lnTo>
                  <a:pt x="11095680" y="0"/>
                </a:lnTo>
                <a:lnTo>
                  <a:pt x="11095680" y="5503246"/>
                </a:lnTo>
                <a:lnTo>
                  <a:pt x="0" y="550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6612161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Change </a:t>
            </a:r>
            <a:r>
              <a:rPr lang="en-US" sz="44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order_id = 42068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and send the request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44745"/>
            <a:ext cx="16612161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And just like that we can able to see some other user details(Name and email)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5791" y="4507430"/>
            <a:ext cx="10850172" cy="5411904"/>
          </a:xfrm>
          <a:custGeom>
            <a:avLst/>
            <a:gdLst/>
            <a:ahLst/>
            <a:cxnLst/>
            <a:rect r="r" b="b" t="t" l="l"/>
            <a:pathLst>
              <a:path h="5411904" w="10850172">
                <a:moveTo>
                  <a:pt x="0" y="0"/>
                </a:moveTo>
                <a:lnTo>
                  <a:pt x="10850172" y="0"/>
                </a:lnTo>
                <a:lnTo>
                  <a:pt x="10850172" y="5411904"/>
                </a:lnTo>
                <a:lnTo>
                  <a:pt x="0" y="541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16" r="0" b="-411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1623060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10. XSS on Date in Booking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28588" y="2404286"/>
            <a:ext cx="15587579" cy="6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25" indent="-37781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Intercept the request of booking 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28588" y="3082487"/>
            <a:ext cx="15587579" cy="60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25" indent="-37781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Add a payload into </a:t>
            </a:r>
            <a:r>
              <a:rPr lang="en-US" sz="34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date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81733" y="3774640"/>
            <a:ext cx="85582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date=2023-09-21</a:t>
            </a:r>
            <a:r>
              <a:rPr lang="en-US" sz="3399">
                <a:solidFill>
                  <a:srgbClr val="E7191F"/>
                </a:solidFill>
                <a:latin typeface="Canva Sans"/>
                <a:ea typeface="Canva Sans"/>
                <a:cs typeface="Canva Sans"/>
                <a:sym typeface="Canva Sans"/>
              </a:rPr>
              <a:t>"&gt;&lt;svg/onload=alert(0)&gt;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2098" y="6176694"/>
            <a:ext cx="13123803" cy="1047970"/>
          </a:xfrm>
          <a:custGeom>
            <a:avLst/>
            <a:gdLst/>
            <a:ahLst/>
            <a:cxnLst/>
            <a:rect r="r" b="b" t="t" l="l"/>
            <a:pathLst>
              <a:path h="1047970" w="13123803">
                <a:moveTo>
                  <a:pt x="0" y="0"/>
                </a:moveTo>
                <a:lnTo>
                  <a:pt x="13123804" y="0"/>
                </a:lnTo>
                <a:lnTo>
                  <a:pt x="13123804" y="1047969"/>
                </a:lnTo>
                <a:lnTo>
                  <a:pt x="0" y="104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6612161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It is a Stored XSS because whenever I visit the same page the alert is popping up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55900"/>
            <a:ext cx="16612161" cy="2343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So, what’s happening here is : the booking details are being stored as a cookie and the </a:t>
            </a:r>
            <a:r>
              <a:rPr lang="en-US" sz="4499">
                <a:solidFill>
                  <a:srgbClr val="3588CB"/>
                </a:solidFill>
                <a:latin typeface="Public Sans"/>
                <a:ea typeface="Public Sans"/>
                <a:cs typeface="Public Sans"/>
                <a:sym typeface="Public Sans"/>
              </a:rPr>
              <a:t>value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attribute in input form is filled by the information taken from that cookie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15258814" y="5918699"/>
            <a:ext cx="894175" cy="2395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40749">
            <a:off x="-3965584" y="-605891"/>
            <a:ext cx="9988569" cy="11955982"/>
            <a:chOff x="0" y="0"/>
            <a:chExt cx="13318092" cy="15941309"/>
          </a:xfrm>
        </p:grpSpPr>
        <p:sp>
          <p:nvSpPr>
            <p:cNvPr name="Freeform 4" id="4"/>
            <p:cNvSpPr/>
            <p:nvPr/>
          </p:nvSpPr>
          <p:spPr>
            <a:xfrm flipH="false" flipV="false" rot="6026526">
              <a:off x="3793572" y="6410234"/>
              <a:ext cx="8769825" cy="8836095"/>
            </a:xfrm>
            <a:custGeom>
              <a:avLst/>
              <a:gdLst/>
              <a:ahLst/>
              <a:cxnLst/>
              <a:rect r="r" b="b" t="t" l="l"/>
              <a:pathLst>
                <a:path h="8836095" w="8769825">
                  <a:moveTo>
                    <a:pt x="0" y="0"/>
                  </a:moveTo>
                  <a:lnTo>
                    <a:pt x="8769824" y="0"/>
                  </a:lnTo>
                  <a:lnTo>
                    <a:pt x="8769824" y="8836096"/>
                  </a:lnTo>
                  <a:lnTo>
                    <a:pt x="0" y="8836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87385">
              <a:off x="1199551" y="125180"/>
              <a:ext cx="9954111" cy="8168593"/>
            </a:xfrm>
            <a:custGeom>
              <a:avLst/>
              <a:gdLst/>
              <a:ahLst/>
              <a:cxnLst/>
              <a:rect r="r" b="b" t="t" l="l"/>
              <a:pathLst>
                <a:path h="8168593" w="9954111">
                  <a:moveTo>
                    <a:pt x="0" y="0"/>
                  </a:moveTo>
                  <a:lnTo>
                    <a:pt x="9954112" y="0"/>
                  </a:lnTo>
                  <a:lnTo>
                    <a:pt x="9954112" y="8168593"/>
                  </a:lnTo>
                  <a:lnTo>
                    <a:pt x="0" y="8168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6461222">
              <a:off x="426294" y="5381299"/>
              <a:ext cx="9954111" cy="8168593"/>
            </a:xfrm>
            <a:custGeom>
              <a:avLst/>
              <a:gdLst/>
              <a:ahLst/>
              <a:cxnLst/>
              <a:rect r="r" b="b" t="t" l="l"/>
              <a:pathLst>
                <a:path h="8168593" w="9954111">
                  <a:moveTo>
                    <a:pt x="9954111" y="0"/>
                  </a:moveTo>
                  <a:lnTo>
                    <a:pt x="0" y="0"/>
                  </a:lnTo>
                  <a:lnTo>
                    <a:pt x="0" y="8168593"/>
                  </a:lnTo>
                  <a:lnTo>
                    <a:pt x="9954111" y="8168593"/>
                  </a:lnTo>
                  <a:lnTo>
                    <a:pt x="9954111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9733946">
            <a:off x="11721251" y="-2304295"/>
            <a:ext cx="12286619" cy="13843944"/>
            <a:chOff x="0" y="0"/>
            <a:chExt cx="16382158" cy="18458592"/>
          </a:xfrm>
        </p:grpSpPr>
        <p:sp>
          <p:nvSpPr>
            <p:cNvPr name="Freeform 8" id="8"/>
            <p:cNvSpPr/>
            <p:nvPr/>
          </p:nvSpPr>
          <p:spPr>
            <a:xfrm flipH="false" flipV="false" rot="6026526">
              <a:off x="5980588" y="5332352"/>
              <a:ext cx="9577380" cy="9649753"/>
            </a:xfrm>
            <a:custGeom>
              <a:avLst/>
              <a:gdLst/>
              <a:ahLst/>
              <a:cxnLst/>
              <a:rect r="r" b="b" t="t" l="l"/>
              <a:pathLst>
                <a:path h="9649753" w="9577380">
                  <a:moveTo>
                    <a:pt x="0" y="0"/>
                  </a:moveTo>
                  <a:lnTo>
                    <a:pt x="9577380" y="0"/>
                  </a:lnTo>
                  <a:lnTo>
                    <a:pt x="9577380" y="9649753"/>
                  </a:lnTo>
                  <a:lnTo>
                    <a:pt x="0" y="964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3228043">
              <a:off x="1186375" y="4952907"/>
              <a:ext cx="9385383" cy="7701880"/>
            </a:xfrm>
            <a:custGeom>
              <a:avLst/>
              <a:gdLst/>
              <a:ahLst/>
              <a:cxnLst/>
              <a:rect r="r" b="b" t="t" l="l"/>
              <a:pathLst>
                <a:path h="7701880" w="9385383">
                  <a:moveTo>
                    <a:pt x="0" y="0"/>
                  </a:moveTo>
                  <a:lnTo>
                    <a:pt x="9385383" y="0"/>
                  </a:lnTo>
                  <a:lnTo>
                    <a:pt x="9385383" y="7701879"/>
                  </a:lnTo>
                  <a:lnTo>
                    <a:pt x="0" y="7701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3320563">
              <a:off x="4664467" y="8557693"/>
              <a:ext cx="9385383" cy="7701880"/>
            </a:xfrm>
            <a:custGeom>
              <a:avLst/>
              <a:gdLst/>
              <a:ahLst/>
              <a:cxnLst/>
              <a:rect r="r" b="b" t="t" l="l"/>
              <a:pathLst>
                <a:path h="7701880" w="9385383">
                  <a:moveTo>
                    <a:pt x="9385383" y="0"/>
                  </a:moveTo>
                  <a:lnTo>
                    <a:pt x="0" y="0"/>
                  </a:lnTo>
                  <a:lnTo>
                    <a:pt x="0" y="7701880"/>
                  </a:lnTo>
                  <a:lnTo>
                    <a:pt x="9385383" y="7701880"/>
                  </a:lnTo>
                  <a:lnTo>
                    <a:pt x="9385383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056589">
              <a:off x="4251619" y="951708"/>
              <a:ext cx="7207783" cy="5914887"/>
            </a:xfrm>
            <a:custGeom>
              <a:avLst/>
              <a:gdLst/>
              <a:ahLst/>
              <a:cxnLst/>
              <a:rect r="r" b="b" t="t" l="l"/>
              <a:pathLst>
                <a:path h="5914887" w="7207783">
                  <a:moveTo>
                    <a:pt x="0" y="0"/>
                  </a:moveTo>
                  <a:lnTo>
                    <a:pt x="7207783" y="0"/>
                  </a:lnTo>
                  <a:lnTo>
                    <a:pt x="7207783" y="5914888"/>
                  </a:lnTo>
                  <a:lnTo>
                    <a:pt x="0" y="5914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507853" y="1801712"/>
            <a:ext cx="9272293" cy="6806728"/>
            <a:chOff x="0" y="0"/>
            <a:chExt cx="12363057" cy="907563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405249" y="8279983"/>
              <a:ext cx="9552559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285875"/>
              <a:ext cx="12363057" cy="7784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0"/>
                </a:lnSpc>
              </a:pPr>
              <a:r>
                <a:rPr lang="en-US" sz="10400">
                  <a:solidFill>
                    <a:srgbClr val="EB857D"/>
                  </a:solidFill>
                  <a:latin typeface="Amsterdam Two"/>
                  <a:ea typeface="Amsterdam Two"/>
                  <a:cs typeface="Amsterdam Two"/>
                  <a:sym typeface="Amsterdam Two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70316"/>
            <a:ext cx="9747110" cy="7187984"/>
          </a:xfrm>
          <a:custGeom>
            <a:avLst/>
            <a:gdLst/>
            <a:ahLst/>
            <a:cxnLst/>
            <a:rect r="r" b="b" t="t" l="l"/>
            <a:pathLst>
              <a:path h="7187984" w="9747110">
                <a:moveTo>
                  <a:pt x="0" y="0"/>
                </a:moveTo>
                <a:lnTo>
                  <a:pt x="9747110" y="0"/>
                </a:lnTo>
                <a:lnTo>
                  <a:pt x="9747110" y="7187984"/>
                </a:lnTo>
                <a:lnTo>
                  <a:pt x="0" y="7187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76720"/>
            <a:ext cx="11161052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59332D"/>
                </a:solidFill>
                <a:latin typeface="Public Sans"/>
                <a:ea typeface="Public Sans"/>
                <a:cs typeface="Public Sans"/>
                <a:sym typeface="Public Sans"/>
              </a:rPr>
              <a:t>Using burpsuite we can see responses :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300114" y="3579668"/>
            <a:ext cx="6743700" cy="3127664"/>
            <a:chOff x="0" y="0"/>
            <a:chExt cx="8991600" cy="417021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991600" cy="4170218"/>
              <a:chOff x="0" y="0"/>
              <a:chExt cx="1776119" cy="82374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76119" cy="823747"/>
              </a:xfrm>
              <a:custGeom>
                <a:avLst/>
                <a:gdLst/>
                <a:ahLst/>
                <a:cxnLst/>
                <a:rect r="r" b="b" t="t" l="l"/>
                <a:pathLst>
                  <a:path h="823747" w="1776119">
                    <a:moveTo>
                      <a:pt x="0" y="0"/>
                    </a:moveTo>
                    <a:lnTo>
                      <a:pt x="1776119" y="0"/>
                    </a:lnTo>
                    <a:lnTo>
                      <a:pt x="1776119" y="823747"/>
                    </a:lnTo>
                    <a:lnTo>
                      <a:pt x="0" y="823747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1776119" cy="8808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575532" y="1248198"/>
              <a:ext cx="8215177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‘</a:t>
              </a: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hello’ is reflected back from server as a html comment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590333"/>
            <a:ext cx="16230600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To execute our javascript payload we should write our javascript code outside the comment.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99829" y="2221807"/>
            <a:ext cx="54247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&lt;!-- Invalid action: hello--&gt;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38526"/>
            <a:ext cx="8438149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Response involves this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04886"/>
            <a:ext cx="17102564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So, we can close the comment tag in our payload before the javascript code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81952" y="7904577"/>
            <a:ext cx="13796059" cy="513715"/>
            <a:chOff x="0" y="0"/>
            <a:chExt cx="18394746" cy="6849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079400" y="-66675"/>
              <a:ext cx="331420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act=--&gt;hello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780778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Input 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419642" y="-66675"/>
              <a:ext cx="797510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&lt;!-- Invalid action: --&gt;hello--&gt;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181318" y="-66675"/>
              <a:ext cx="299065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Response</a:t>
              </a: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79723" y="2466977"/>
            <a:ext cx="10051835" cy="1178733"/>
            <a:chOff x="0" y="0"/>
            <a:chExt cx="13402446" cy="15716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079400" y="-66675"/>
              <a:ext cx="880060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act=--&gt;&lt;script&gt;alert(0)&lt;/script&gt;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780778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Input 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238324" y="820016"/>
              <a:ext cx="1016412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&lt;!-- Invalid action: --&gt;alert(0)--&gt;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20016"/>
              <a:ext cx="299065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Response</a:t>
              </a: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162048"/>
            <a:ext cx="12057385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Let’s add a script tag instead of hello now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59231"/>
            <a:ext cx="16627897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We can observe that script tag is being filtered in response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34755"/>
            <a:ext cx="6626051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Let’s try with img tag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034250" y="7343147"/>
            <a:ext cx="13730216" cy="1178733"/>
            <a:chOff x="0" y="0"/>
            <a:chExt cx="18306955" cy="157164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079400" y="-66675"/>
              <a:ext cx="108787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act=--&gt;&lt;img+src=x+onerror=alert(0)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1780778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Input 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238324" y="820016"/>
              <a:ext cx="1506863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&lt;!-- Invalid action: --&gt;&lt;img src=x onerror=alert(0)--&gt;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20016"/>
              <a:ext cx="299065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Response</a:t>
              </a:r>
              <a:r>
                <a:rPr lang="en-US" sz="3399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8181" y="970276"/>
            <a:ext cx="13771638" cy="8346447"/>
          </a:xfrm>
          <a:custGeom>
            <a:avLst/>
            <a:gdLst/>
            <a:ahLst/>
            <a:cxnLst/>
            <a:rect r="r" b="b" t="t" l="l"/>
            <a:pathLst>
              <a:path h="8346447" w="13771638">
                <a:moveTo>
                  <a:pt x="0" y="0"/>
                </a:moveTo>
                <a:lnTo>
                  <a:pt x="13771638" y="0"/>
                </a:lnTo>
                <a:lnTo>
                  <a:pt x="13771638" y="8346448"/>
                </a:lnTo>
                <a:lnTo>
                  <a:pt x="0" y="834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24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173804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9A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2. IDOR and XSS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66803" y="2651412"/>
            <a:ext cx="14673179" cy="76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Can be found in /fastfoodhackings/api/invites.php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6803" y="3635085"/>
            <a:ext cx="14673179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If I place </a:t>
            </a:r>
            <a:r>
              <a:rPr lang="en-US" sz="44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orders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in place of invites, we will get to another path: /fastfoodhackings/api/</a:t>
            </a:r>
            <a:r>
              <a:rPr lang="en-US" sz="44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orders</a:t>
            </a: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.php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66803" y="5242212"/>
            <a:ext cx="14673179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response for this is “ The order ID could not be found.”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6803" y="6851940"/>
            <a:ext cx="14673179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From this we can guess that there is a parameter - </a:t>
            </a:r>
            <a:r>
              <a:rPr lang="en-US" sz="44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order_id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8102" y="6021320"/>
            <a:ext cx="11792726" cy="1047701"/>
          </a:xfrm>
          <a:custGeom>
            <a:avLst/>
            <a:gdLst/>
            <a:ahLst/>
            <a:cxnLst/>
            <a:rect r="r" b="b" t="t" l="l"/>
            <a:pathLst>
              <a:path h="1047701" w="11792726">
                <a:moveTo>
                  <a:pt x="0" y="0"/>
                </a:moveTo>
                <a:lnTo>
                  <a:pt x="11792726" y="0"/>
                </a:lnTo>
                <a:lnTo>
                  <a:pt x="11792726" y="1047700"/>
                </a:lnTo>
                <a:lnTo>
                  <a:pt x="0" y="104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8102" y="7219481"/>
            <a:ext cx="11665246" cy="1138690"/>
          </a:xfrm>
          <a:custGeom>
            <a:avLst/>
            <a:gdLst/>
            <a:ahLst/>
            <a:cxnLst/>
            <a:rect r="r" b="b" t="t" l="l"/>
            <a:pathLst>
              <a:path h="1138690" w="11665246">
                <a:moveTo>
                  <a:pt x="0" y="0"/>
                </a:moveTo>
                <a:lnTo>
                  <a:pt x="11665247" y="0"/>
                </a:lnTo>
                <a:lnTo>
                  <a:pt x="11665247" y="1138690"/>
                </a:lnTo>
                <a:lnTo>
                  <a:pt x="0" y="113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38102" y="8358171"/>
            <a:ext cx="11732401" cy="1364233"/>
          </a:xfrm>
          <a:custGeom>
            <a:avLst/>
            <a:gdLst/>
            <a:ahLst/>
            <a:cxnLst/>
            <a:rect r="r" b="b" t="t" l="l"/>
            <a:pathLst>
              <a:path h="1364233" w="11732401">
                <a:moveTo>
                  <a:pt x="0" y="0"/>
                </a:moveTo>
                <a:lnTo>
                  <a:pt x="11732401" y="0"/>
                </a:lnTo>
                <a:lnTo>
                  <a:pt x="11732401" y="1364233"/>
                </a:lnTo>
                <a:lnTo>
                  <a:pt x="0" y="1364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91034" y="3683615"/>
            <a:ext cx="2798494" cy="3456709"/>
          </a:xfrm>
          <a:custGeom>
            <a:avLst/>
            <a:gdLst/>
            <a:ahLst/>
            <a:cxnLst/>
            <a:rect r="r" b="b" t="t" l="l"/>
            <a:pathLst>
              <a:path h="3456709" w="2798494">
                <a:moveTo>
                  <a:pt x="0" y="0"/>
                </a:moveTo>
                <a:lnTo>
                  <a:pt x="2798494" y="0"/>
                </a:lnTo>
                <a:lnTo>
                  <a:pt x="2798494" y="3456709"/>
                </a:lnTo>
                <a:lnTo>
                  <a:pt x="0" y="3456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1310" t="0" r="-6514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7876" y="1529194"/>
            <a:ext cx="14673179" cy="155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19" indent="-48576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giving random values like 1,2,3....... ,we can see that it is vulnerable to IDOR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4572" y="4453596"/>
            <a:ext cx="94321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/fastfoodhackings/api/orders.php?order_id=1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38102" y="5345295"/>
            <a:ext cx="23773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u="sng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38102" y="3561898"/>
            <a:ext cx="44070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u="sng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 of request: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7824" y="2736602"/>
            <a:ext cx="12072352" cy="1054648"/>
          </a:xfrm>
          <a:custGeom>
            <a:avLst/>
            <a:gdLst/>
            <a:ahLst/>
            <a:cxnLst/>
            <a:rect r="r" b="b" t="t" l="l"/>
            <a:pathLst>
              <a:path h="1054648" w="12072352">
                <a:moveTo>
                  <a:pt x="0" y="0"/>
                </a:moveTo>
                <a:lnTo>
                  <a:pt x="12072352" y="0"/>
                </a:lnTo>
                <a:lnTo>
                  <a:pt x="12072352" y="1054648"/>
                </a:lnTo>
                <a:lnTo>
                  <a:pt x="0" y="105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9478" y="5740702"/>
            <a:ext cx="7409128" cy="2721914"/>
          </a:xfrm>
          <a:custGeom>
            <a:avLst/>
            <a:gdLst/>
            <a:ahLst/>
            <a:cxnLst/>
            <a:rect r="r" b="b" t="t" l="l"/>
            <a:pathLst>
              <a:path h="2721914" w="7409128">
                <a:moveTo>
                  <a:pt x="0" y="0"/>
                </a:moveTo>
                <a:lnTo>
                  <a:pt x="7409128" y="0"/>
                </a:lnTo>
                <a:lnTo>
                  <a:pt x="7409128" y="2721914"/>
                </a:lnTo>
                <a:lnTo>
                  <a:pt x="0" y="2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78" t="-47289" r="-16478" b="-4891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7876" y="755939"/>
            <a:ext cx="14673179" cy="65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393" indent="-41019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Lets check if </a:t>
            </a:r>
            <a:r>
              <a:rPr lang="en-US" sz="3799">
                <a:solidFill>
                  <a:srgbClr val="E7191F"/>
                </a:solidFill>
                <a:latin typeface="Public Sans"/>
                <a:ea typeface="Public Sans"/>
                <a:cs typeface="Public Sans"/>
                <a:sym typeface="Public Sans"/>
              </a:rPr>
              <a:t>order_id</a:t>
            </a:r>
            <a:r>
              <a:rPr lang="en-US" sz="3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only takes an integer or anything else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7876" y="1859271"/>
            <a:ext cx="14673179" cy="65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393" indent="-41019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Try with hello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7876" y="3924600"/>
            <a:ext cx="14673179" cy="65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393" indent="-41019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Let’s try with XSS vulnerability payload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7060" y="5056808"/>
            <a:ext cx="716324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Payload : </a:t>
            </a:r>
            <a:r>
              <a:rPr lang="en-US" sz="2700">
                <a:solidFill>
                  <a:srgbClr val="E7191F"/>
                </a:solidFill>
                <a:latin typeface="Canva Sans"/>
                <a:ea typeface="Canva Sans"/>
                <a:cs typeface="Canva Sans"/>
                <a:sym typeface="Canva Sans"/>
              </a:rPr>
              <a:t>order_id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=&lt;script&gt;alert(0)&lt;/script&gt;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7060" y="5992495"/>
            <a:ext cx="186541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Response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7876" y="8595966"/>
            <a:ext cx="15234288" cy="65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393" indent="-41019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Thus we can say </a:t>
            </a:r>
            <a:r>
              <a:rPr lang="en-US" b="true" sz="37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order_id</a:t>
            </a:r>
            <a:r>
              <a:rPr lang="en-US" sz="3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parameter is also vulnerable to XSS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DAGU5NXQkUo</dc:identifier>
  <dcterms:modified xsi:type="dcterms:W3CDTF">2011-08-01T06:04:30Z</dcterms:modified>
  <cp:revision>1</cp:revision>
  <dc:title>Copy of Crypto_final_presentation</dc:title>
</cp:coreProperties>
</file>